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2" r:id="rId4"/>
    <p:sldId id="261" r:id="rId5"/>
    <p:sldId id="268" r:id="rId6"/>
    <p:sldId id="270" r:id="rId7"/>
    <p:sldId id="271" r:id="rId8"/>
    <p:sldId id="269" r:id="rId9"/>
    <p:sldId id="277" r:id="rId10"/>
    <p:sldId id="272" r:id="rId11"/>
    <p:sldId id="276" r:id="rId12"/>
    <p:sldId id="278" r:id="rId13"/>
    <p:sldId id="279" r:id="rId14"/>
    <p:sldId id="273" r:id="rId15"/>
    <p:sldId id="275" r:id="rId16"/>
    <p:sldId id="257" r:id="rId17"/>
  </p:sldIdLst>
  <p:sldSz cx="9144000" cy="6858000" type="screen4x3"/>
  <p:notesSz cx="9926638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ADA24-94AB-40E7-8848-EC502B1179D0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CD0A-1EFE-4760-9130-C6B86FA5AD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135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37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452F-7EBD-4765-8CA5-81A956B92522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374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2DE8-EEFB-4392-8199-7F96D0F015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1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97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841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8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84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8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8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83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305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71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64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4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41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218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433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12DE8-EEFB-4392-8199-7F96D0F0153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98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0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6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1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9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F2D-283B-4DFA-A704-CCF4B07FFF0D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97"/>
            <a:ext cx="9144000" cy="51403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7624" y="1196752"/>
            <a:ext cx="669674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Aszályindexek és alkalmassági vizsgálatuk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dirty="0" smtClean="0"/>
              <a:t>Dr. </a:t>
            </a:r>
            <a:r>
              <a:rPr lang="hu-HU" sz="2400" dirty="0" err="1" smtClean="0"/>
              <a:t>Benyhe</a:t>
            </a:r>
            <a:r>
              <a:rPr lang="hu-HU" sz="2400" dirty="0" smtClean="0"/>
              <a:t> Balázs</a:t>
            </a:r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MHT Vándorgyűlés</a:t>
            </a:r>
          </a:p>
          <a:p>
            <a:pPr algn="ctr"/>
            <a:r>
              <a:rPr lang="hu-HU" sz="2400" dirty="0" smtClean="0"/>
              <a:t>Aszály-monitoring műhelymunka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Debrecen</a:t>
            </a:r>
          </a:p>
          <a:p>
            <a:pPr algn="ctr"/>
            <a:r>
              <a:rPr lang="hu-HU" sz="2400" dirty="0" smtClean="0"/>
              <a:t>2016. Július 6-8.</a:t>
            </a:r>
            <a:endParaRPr lang="hu-HU" sz="2400" dirty="0"/>
          </a:p>
        </p:txBody>
      </p:sp>
      <p:sp>
        <p:nvSpPr>
          <p:cNvPr id="5" name="Szövegdoboz 1"/>
          <p:cNvSpPr txBox="1"/>
          <p:nvPr/>
        </p:nvSpPr>
        <p:spPr>
          <a:xfrm>
            <a:off x="1403648" y="1886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rought and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Scarcity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 –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DWMS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Operatív Aszály- és Vízhiány Kezelő Rendszer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6054" y="44624"/>
            <a:ext cx="407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Éves átlagok* (2000-2015)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0" y="510967"/>
            <a:ext cx="3557587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29" y="3266867"/>
            <a:ext cx="3549203" cy="13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1" y="510967"/>
            <a:ext cx="35607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2" y="4644818"/>
            <a:ext cx="3560764" cy="1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1" y="3266867"/>
            <a:ext cx="3560764" cy="137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Szövegdoboz 41"/>
          <p:cNvSpPr txBox="1"/>
          <p:nvPr/>
        </p:nvSpPr>
        <p:spPr>
          <a:xfrm>
            <a:off x="4726837" y="44624"/>
            <a:ext cx="3157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 átlagok (2015)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5410795" y="4869160"/>
            <a:ext cx="235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/>
              <a:t>Tartósság?</a:t>
            </a:r>
          </a:p>
          <a:p>
            <a:pPr algn="just"/>
            <a:r>
              <a:rPr lang="hu-HU" b="1" dirty="0" smtClean="0"/>
              <a:t>Átmeneti időszakok?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629934" y="5650262"/>
            <a:ext cx="159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* szept. – aug.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0" y="1888918"/>
            <a:ext cx="3557588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4" y="1888918"/>
            <a:ext cx="3558580" cy="13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484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Aszályindexek összehasonlítása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" y="1916832"/>
            <a:ext cx="8982112" cy="288032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95536" y="48691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i="1" dirty="0" smtClean="0"/>
              <a:t>* éves átlagok  szept. – aug. időszak alapján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0898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484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Aszályindexek összehasonlítása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3" y="1916832"/>
            <a:ext cx="87453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484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Aszályindexek összehasonlítása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" y="1916832"/>
            <a:ext cx="8745349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26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469320" y="548680"/>
            <a:ext cx="77030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abszolút vagy relatív index: </a:t>
            </a:r>
            <a:r>
              <a:rPr lang="hu-HU" sz="2000" dirty="0" smtClean="0"/>
              <a:t>az aszály viszonylagos jelenség, az indexeknek a </a:t>
            </a:r>
            <a:r>
              <a:rPr lang="hu-HU" sz="2000" b="1" dirty="0" smtClean="0">
                <a:solidFill>
                  <a:srgbClr val="FF0000"/>
                </a:solidFill>
              </a:rPr>
              <a:t>helyi adottságok </a:t>
            </a:r>
            <a:r>
              <a:rPr lang="hu-HU" sz="2000" dirty="0" smtClean="0"/>
              <a:t>figyelembevételével kell működniük.</a:t>
            </a:r>
            <a:endParaRPr lang="hu-HU" sz="2000" b="1" dirty="0"/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index paraméterek:</a:t>
            </a:r>
            <a:r>
              <a:rPr lang="hu-HU" sz="2000" dirty="0" smtClean="0"/>
              <a:t> túlegyszerűsített és túlbonyolított indexek. Egyes indexek nehezen előállítható adatokat igényelnek</a:t>
            </a:r>
            <a:r>
              <a:rPr lang="hu-HU" sz="2000" dirty="0"/>
              <a:t>, míg </a:t>
            </a:r>
            <a:r>
              <a:rPr lang="hu-HU" sz="2000" dirty="0" smtClean="0"/>
              <a:t>jól </a:t>
            </a:r>
            <a:r>
              <a:rPr lang="hu-HU" sz="2000" dirty="0"/>
              <a:t>működő indexek kulcsparaméterek kihagyása miatt alkalmatlanok </a:t>
            </a:r>
            <a:r>
              <a:rPr lang="hu-HU" sz="2000" dirty="0" smtClean="0"/>
              <a:t>az operatív </a:t>
            </a:r>
            <a:r>
              <a:rPr lang="hu-HU" sz="2000" dirty="0"/>
              <a:t>aszály </a:t>
            </a:r>
            <a:r>
              <a:rPr lang="hu-HU" sz="2000" dirty="0" smtClean="0"/>
              <a:t>monitoring megvalósításához. </a:t>
            </a:r>
            <a:r>
              <a:rPr lang="hu-HU" sz="2000" dirty="0" smtClean="0"/>
              <a:t>A mezőgazdaság támogatásához </a:t>
            </a:r>
            <a:r>
              <a:rPr lang="hu-HU" sz="2000" b="1" dirty="0" smtClean="0">
                <a:solidFill>
                  <a:srgbClr val="FF0000"/>
                </a:solidFill>
              </a:rPr>
              <a:t>a talajállapotok nyomon követése elsődleges!</a:t>
            </a:r>
          </a:p>
          <a:p>
            <a:pPr algn="just"/>
            <a:endParaRPr lang="hu-H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időlépték</a:t>
            </a:r>
            <a:r>
              <a:rPr lang="hu-HU" sz="2000" b="1" dirty="0"/>
              <a:t>:</a:t>
            </a:r>
            <a:r>
              <a:rPr lang="hu-HU" sz="2000" dirty="0"/>
              <a:t> a havi adatokon alapuló aszályindexek nem alkalmasak </a:t>
            </a:r>
            <a:r>
              <a:rPr lang="hu-HU" sz="2000" dirty="0" smtClean="0"/>
              <a:t>a folyamat elemzésére. </a:t>
            </a:r>
            <a:r>
              <a:rPr lang="hu-HU" sz="2000" b="1" dirty="0" smtClean="0">
                <a:solidFill>
                  <a:srgbClr val="FF0000"/>
                </a:solidFill>
              </a:rPr>
              <a:t>Aszályos időszakok a hónapnál rövidebb </a:t>
            </a:r>
            <a:r>
              <a:rPr lang="hu-HU" sz="2000" b="1" dirty="0">
                <a:solidFill>
                  <a:srgbClr val="FF0000"/>
                </a:solidFill>
              </a:rPr>
              <a:t>időszak alatt is kialakulhatnak</a:t>
            </a:r>
            <a:r>
              <a:rPr lang="hu-HU" sz="2000" dirty="0"/>
              <a:t>, különös tekintettel a nyári időszakban. A hónapos időfelbontás a </a:t>
            </a:r>
            <a:r>
              <a:rPr lang="hu-HU" sz="2000" dirty="0" smtClean="0"/>
              <a:t>megbízható és pontos előrejelzést </a:t>
            </a:r>
            <a:r>
              <a:rPr lang="hu-HU" sz="2000" dirty="0"/>
              <a:t>sem támogatja.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operativitás: </a:t>
            </a:r>
            <a:r>
              <a:rPr lang="hu-HU" sz="2000" dirty="0" smtClean="0"/>
              <a:t>az EU-ban vagy az USA-ban működőhöz hasonló, de részletesebb adatokon alapuló </a:t>
            </a:r>
            <a:r>
              <a:rPr lang="hu-HU" sz="2000" dirty="0" err="1" smtClean="0"/>
              <a:t>aszálymonitoring</a:t>
            </a:r>
            <a:r>
              <a:rPr lang="hu-HU" sz="2000" dirty="0" smtClean="0"/>
              <a:t> rendszer szükséges.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6313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Kép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33078"/>
            <a:ext cx="5628670" cy="2664296"/>
          </a:xfrm>
          <a:prstGeom prst="rect">
            <a:avLst/>
          </a:prstGeom>
          <a:noFill/>
        </p:spPr>
      </p:pic>
      <p:pic>
        <p:nvPicPr>
          <p:cNvPr id="11" name="Kép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5628670" cy="2664296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119032" y="44624"/>
            <a:ext cx="4349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 időléptékű aszályindex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9435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84875" y="4077072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</a:t>
            </a:r>
            <a:r>
              <a:rPr lang="hu-HU" sz="1600" dirty="0" smtClean="0"/>
              <a:t>alkalmassági </a:t>
            </a:r>
            <a:r>
              <a:rPr lang="hu-HU" sz="1600" dirty="0"/>
              <a:t>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3218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aszály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definiálása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62474" y="901169"/>
            <a:ext cx="3893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/>
              <a:t>Aszály (</a:t>
            </a:r>
            <a:r>
              <a:rPr lang="hu-HU" sz="2000" b="1" dirty="0"/>
              <a:t>WMO): </a:t>
            </a:r>
            <a:r>
              <a:rPr lang="hu-HU" sz="2000" b="1" dirty="0" smtClean="0"/>
              <a:t>az </a:t>
            </a:r>
            <a:r>
              <a:rPr lang="hu-HU" sz="2000" b="1" dirty="0"/>
              <a:t>átlagos mértéket jelentősen és tartósan meghaladó </a:t>
            </a:r>
            <a:r>
              <a:rPr lang="hu-HU" sz="2000" b="1" u="sng" dirty="0" smtClean="0"/>
              <a:t>vízhiány.</a:t>
            </a:r>
            <a:endParaRPr lang="hu-HU" sz="2000" b="1" u="sng" dirty="0"/>
          </a:p>
        </p:txBody>
      </p:sp>
      <p:pic>
        <p:nvPicPr>
          <p:cNvPr id="1028" name="Picture 4" descr="http://static.pecsiujsag.hu/news/pecs/51444_20121002131932_20121002131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27" y="476672"/>
            <a:ext cx="3638889" cy="183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611560" y="2420888"/>
            <a:ext cx="77048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/>
              <a:t>A folyamat összetett – pontos meghatározása és számszerűsítése nehéz</a:t>
            </a:r>
          </a:p>
          <a:p>
            <a:pPr algn="just"/>
            <a:endParaRPr lang="hu-HU" sz="2000" b="1" dirty="0"/>
          </a:p>
          <a:p>
            <a:pPr algn="just"/>
            <a:r>
              <a:rPr lang="hu-HU" sz="2000" dirty="0" smtClean="0"/>
              <a:t>Vízhiányos helyzet által előidézett következmény alapján: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meteorológiai (légköri)</a:t>
            </a:r>
          </a:p>
          <a:p>
            <a:pPr algn="just"/>
            <a:r>
              <a:rPr lang="hu-HU" sz="2000" dirty="0" smtClean="0"/>
              <a:t>mezőgazdasági (talaj)	</a:t>
            </a:r>
          </a:p>
          <a:p>
            <a:pPr algn="just"/>
            <a:r>
              <a:rPr lang="hu-HU" sz="2000" dirty="0" smtClean="0"/>
              <a:t>hidrológiai (víztestek)</a:t>
            </a:r>
          </a:p>
          <a:p>
            <a:pPr algn="just"/>
            <a:r>
              <a:rPr lang="hu-HU" sz="2000" dirty="0"/>
              <a:t>	</a:t>
            </a:r>
            <a:r>
              <a:rPr lang="hu-HU" sz="2000" dirty="0" smtClean="0"/>
              <a:t>  ...</a:t>
            </a:r>
          </a:p>
          <a:p>
            <a:pPr algn="just"/>
            <a:r>
              <a:rPr lang="hu-HU" sz="2000" dirty="0" smtClean="0"/>
              <a:t>gazdasági (kár)</a:t>
            </a:r>
          </a:p>
          <a:p>
            <a:pPr algn="just"/>
            <a:r>
              <a:rPr lang="hu-HU" sz="2000" dirty="0" smtClean="0"/>
              <a:t>társadalmi (ivóvíz hiány)</a:t>
            </a:r>
          </a:p>
        </p:txBody>
      </p:sp>
      <p:sp>
        <p:nvSpPr>
          <p:cNvPr id="6" name="Jobb oldali kapcsos zárójel 5"/>
          <p:cNvSpPr/>
          <p:nvPr/>
        </p:nvSpPr>
        <p:spPr>
          <a:xfrm>
            <a:off x="3635896" y="3698159"/>
            <a:ext cx="144016" cy="18928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842250" y="4427736"/>
            <a:ext cx="80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aszály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004048" y="4141529"/>
            <a:ext cx="402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általában egymást követő kialakulási sorrend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a folyamatok összekapcsolódnak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11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5858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aszály mértékének számszerűsítése</a:t>
            </a:r>
            <a:endParaRPr lang="hu-HU" alt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69320" y="859783"/>
            <a:ext cx="7703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Majdnem annyi </a:t>
            </a:r>
            <a:r>
              <a:rPr lang="hu-HU" sz="2000" dirty="0"/>
              <a:t>aszályindex létezik, ahányan foglalkoztak a jelenséggel… (az indexek száma </a:t>
            </a:r>
            <a:r>
              <a:rPr lang="hu-HU" sz="2000" dirty="0" smtClean="0"/>
              <a:t>száznál több!).</a:t>
            </a: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Az aszály típusának megfelelő indexek (meteorológia, hidrológiai, mezőgazdasági). Általában </a:t>
            </a:r>
            <a:r>
              <a:rPr lang="hu-HU" sz="2000" b="1" dirty="0" smtClean="0"/>
              <a:t>idősor elemzések </a:t>
            </a:r>
            <a:r>
              <a:rPr lang="hu-HU" sz="2000" dirty="0" smtClean="0"/>
              <a:t>vagy </a:t>
            </a:r>
            <a:r>
              <a:rPr lang="hu-HU" sz="2000" b="1" dirty="0" smtClean="0"/>
              <a:t>távérzékelt adatok </a:t>
            </a:r>
            <a:r>
              <a:rPr lang="hu-HU" sz="2000" dirty="0" smtClean="0"/>
              <a:t>alapján származtatják.</a:t>
            </a:r>
          </a:p>
          <a:p>
            <a:pPr algn="just"/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dirty="0"/>
              <a:t>indexek </a:t>
            </a:r>
            <a:r>
              <a:rPr lang="hu-HU" sz="2000" dirty="0" smtClean="0"/>
              <a:t>a </a:t>
            </a:r>
            <a:r>
              <a:rPr lang="hu-HU" sz="2000" dirty="0"/>
              <a:t>már bekövetkezett eseményt </a:t>
            </a:r>
            <a:r>
              <a:rPr lang="hu-HU" sz="2000" dirty="0" smtClean="0"/>
              <a:t>értékelik. Időléptéktől függően csak </a:t>
            </a:r>
            <a:r>
              <a:rPr lang="hu-HU" sz="2000" b="1" dirty="0" smtClean="0"/>
              <a:t>hosszabb, múltbeli időszakok </a:t>
            </a:r>
            <a:r>
              <a:rPr lang="hu-HU" sz="2000" dirty="0" smtClean="0"/>
              <a:t>aszályossági helyzetének értékelését teszik lehetővé.</a:t>
            </a:r>
            <a:endParaRPr lang="hu-HU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Mihez viszonyítsunk az indexek ellenőrzésekor?</a:t>
            </a:r>
            <a:endParaRPr lang="hu-HU" sz="2000" b="1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1979713" y="4645435"/>
            <a:ext cx="511757" cy="511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6268039" y="4645435"/>
            <a:ext cx="536209" cy="511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5940152" y="5229200"/>
            <a:ext cx="27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személyes tapasztalathoz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624124" y="5229200"/>
            <a:ext cx="189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  <a:r>
              <a:rPr lang="hu-HU" dirty="0" smtClean="0"/>
              <a:t>. </a:t>
            </a:r>
            <a:r>
              <a:rPr lang="hu-HU" dirty="0"/>
              <a:t>m</a:t>
            </a:r>
            <a:r>
              <a:rPr lang="hu-HU" dirty="0" smtClean="0"/>
              <a:t>ás indexekhez</a:t>
            </a:r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4606533" y="4645434"/>
            <a:ext cx="1" cy="532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46332" y="5229200"/>
            <a:ext cx="234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  <a:r>
              <a:rPr lang="hu-HU" dirty="0" smtClean="0"/>
              <a:t>. bemeneti adatokhoz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1342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550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Aszálytípusok – Aszályindex típusok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989137"/>
              </p:ext>
            </p:extLst>
          </p:nvPr>
        </p:nvGraphicFramePr>
        <p:xfrm>
          <a:off x="539552" y="836712"/>
          <a:ext cx="7992888" cy="331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4039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Meteorológiai aszály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Mezőgazdasági aszály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</a:rPr>
                        <a:t>Hidrológiai aszály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(csapadék, hőmérséklet, párolgás)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(talajnedvesség, </a:t>
                      </a:r>
                      <a:r>
                        <a:rPr lang="hu-HU" sz="1200" u="none" strike="noStrike" dirty="0" smtClean="0">
                          <a:effectLst/>
                        </a:rPr>
                        <a:t>vízkapacitás, növényzet)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u="none" strike="noStrike" dirty="0">
                          <a:effectLst/>
                        </a:rPr>
                        <a:t>(lefolyás, vízhozam, </a:t>
                      </a:r>
                      <a:r>
                        <a:rPr lang="hu-HU" sz="1200" u="none" strike="noStrike" dirty="0" err="1">
                          <a:effectLst/>
                        </a:rPr>
                        <a:t>hóborítás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</a:rPr>
                        <a:t>fAPAR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SRI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PaDI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 err="1">
                          <a:effectLst/>
                        </a:rPr>
                        <a:t>pF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SWSI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GVM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NDVI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RDI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PDSI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NDWI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SPI</a:t>
                      </a:r>
                      <a:endParaRPr lang="hu-H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CMI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SPEI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ETDI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BMDI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SMDI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2315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RAI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SVI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 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39552" y="4509120"/>
            <a:ext cx="364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+ Kombinált aszályindexek: </a:t>
            </a:r>
            <a:r>
              <a:rPr lang="hu-HU" dirty="0" smtClean="0"/>
              <a:t>CDI, ADI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5085184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Következményektől függetlenül az aszály a csapadék hiánya miatt alakul 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A meteorológiai folyamatok meghatározóak, de nem kizárólagos okok!</a:t>
            </a:r>
          </a:p>
        </p:txBody>
      </p:sp>
      <p:sp>
        <p:nvSpPr>
          <p:cNvPr id="8" name="Bal oldali kapcsos zárójel 7"/>
          <p:cNvSpPr/>
          <p:nvPr/>
        </p:nvSpPr>
        <p:spPr>
          <a:xfrm>
            <a:off x="1475656" y="1628800"/>
            <a:ext cx="144016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69574" y="1773686"/>
            <a:ext cx="90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hazai</a:t>
            </a:r>
          </a:p>
          <a:p>
            <a:pPr algn="ctr"/>
            <a:r>
              <a:rPr lang="hu-HU" dirty="0" smtClean="0"/>
              <a:t>indexek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942420" y="4499828"/>
            <a:ext cx="373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Gazdasági aszály index (kárindex)???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5245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4333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Pálfai-féle aszály index (PAI)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64449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dirty="0"/>
              <a:t>A </a:t>
            </a:r>
            <a:r>
              <a:rPr lang="hu-HU" alt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</a:t>
            </a:r>
            <a:r>
              <a:rPr lang="hu-HU" altLang="hu-HU" b="1" dirty="0" smtClean="0">
                <a:solidFill>
                  <a:srgbClr val="FF0000"/>
                </a:solidFill>
              </a:rPr>
              <a:t> </a:t>
            </a:r>
            <a:r>
              <a:rPr lang="hu-HU" altLang="hu-HU" dirty="0" smtClean="0"/>
              <a:t>olyan </a:t>
            </a:r>
            <a:r>
              <a:rPr lang="hu-HU" altLang="hu-HU" dirty="0"/>
              <a:t>relatív mutatószám, amely </a:t>
            </a:r>
            <a:r>
              <a:rPr lang="hu-HU" altLang="hu-HU" b="1" dirty="0">
                <a:solidFill>
                  <a:srgbClr val="FF0000"/>
                </a:solidFill>
              </a:rPr>
              <a:t>az aszályt - az egész mezőgazdasági év vonatkozásában - egyetlen számértékkel </a:t>
            </a:r>
            <a:r>
              <a:rPr lang="hu-HU" altLang="hu-HU" b="1" dirty="0" smtClean="0">
                <a:solidFill>
                  <a:srgbClr val="FF0000"/>
                </a:solidFill>
              </a:rPr>
              <a:t>jellemzi</a:t>
            </a:r>
            <a:r>
              <a:rPr lang="hu-HU" altLang="hu-HU" dirty="0" smtClean="0"/>
              <a:t>.</a:t>
            </a:r>
            <a:endParaRPr lang="hu-HU" dirty="0"/>
          </a:p>
        </p:txBody>
      </p:sp>
      <p:pic>
        <p:nvPicPr>
          <p:cNvPr id="23" name="Picture 4" descr="http://wahastrat.vizugy.hu/kepek/keplet_pai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91" y="1124744"/>
            <a:ext cx="2883941" cy="3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539552" y="1436583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Csapadék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Hőmérséklet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Vízigény (súlytényezők)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Talajvízszint</a:t>
            </a:r>
          </a:p>
        </p:txBody>
      </p:sp>
      <p:pic>
        <p:nvPicPr>
          <p:cNvPr id="25" name="Kép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68" y="1290826"/>
            <a:ext cx="2280328" cy="1555291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067638" cy="29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5724128" y="2217638"/>
            <a:ext cx="295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Az index korrelál a csapadék </a:t>
            </a:r>
          </a:p>
          <a:p>
            <a:pPr algn="r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sokéves átlagaival!</a:t>
            </a:r>
          </a:p>
          <a:p>
            <a:pPr algn="r"/>
            <a:r>
              <a:rPr lang="hu-HU" b="1" dirty="0" smtClean="0"/>
              <a:t>Abszolút mutatószám?</a:t>
            </a:r>
            <a:endParaRPr lang="hu-HU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9566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558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Gördülő vízháztartási mutató (GVM)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67544" y="64449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</a:t>
            </a:r>
            <a:r>
              <a:rPr lang="hu-HU" b="1" dirty="0" smtClean="0"/>
              <a:t>GVM</a:t>
            </a:r>
            <a:r>
              <a:rPr lang="hu-HU" dirty="0" smtClean="0"/>
              <a:t> </a:t>
            </a:r>
            <a:r>
              <a:rPr lang="hu-HU" dirty="0"/>
              <a:t>egy adott térség vízháztartási viszonyának (hozzávetőleg a talaj nedvességi állapotának) közelítő számszerű jellemzésére, a havonkénti változás </a:t>
            </a:r>
            <a:r>
              <a:rPr lang="hu-HU" dirty="0" smtClean="0"/>
              <a:t>nyomon követésére </a:t>
            </a:r>
            <a:r>
              <a:rPr lang="hu-HU" dirty="0"/>
              <a:t>és előrejelzésére </a:t>
            </a:r>
            <a:r>
              <a:rPr lang="hu-HU" dirty="0" smtClean="0"/>
              <a:t>szolgál. </a:t>
            </a:r>
            <a:endParaRPr lang="hu-HU" dirty="0"/>
          </a:p>
        </p:txBody>
      </p:sp>
      <p:pic>
        <p:nvPicPr>
          <p:cNvPr id="15" name="Kép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555745"/>
            <a:ext cx="6817235" cy="180124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19841"/>
            <a:ext cx="1440160" cy="6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ép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6" y="3284984"/>
            <a:ext cx="3555762" cy="2164697"/>
          </a:xfrm>
          <a:prstGeom prst="rect">
            <a:avLst/>
          </a:prstGeom>
          <a:noFill/>
        </p:spPr>
      </p:pic>
      <p:sp>
        <p:nvSpPr>
          <p:cNvPr id="19" name="Szövegdoboz 18"/>
          <p:cNvSpPr txBox="1"/>
          <p:nvPr/>
        </p:nvSpPr>
        <p:spPr>
          <a:xfrm>
            <a:off x="539551" y="3284984"/>
            <a:ext cx="5116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Havi csapadékösszeg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Havi középhőmérséklet (párolgás számítás</a:t>
            </a:r>
            <a:r>
              <a:rPr lang="hu-HU" b="1" dirty="0" smtClean="0"/>
              <a:t>) </a:t>
            </a:r>
            <a:endParaRPr lang="hu-HU" dirty="0" smtClean="0"/>
          </a:p>
          <a:p>
            <a:endParaRPr lang="hu-HU" dirty="0"/>
          </a:p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Korrelál a csapadék sok éves átlagaival,</a:t>
            </a:r>
          </a:p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abszolút mutatószám.</a:t>
            </a: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>
                <a:solidFill>
                  <a:srgbClr val="FF0000"/>
                </a:solidFill>
              </a:rPr>
              <a:t>A múltbéli események túl nagy súllyal bírnak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1083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637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Palmer-féle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aszály-súlyossági index (PDSI)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67544" y="64449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</a:t>
            </a:r>
            <a:r>
              <a:rPr lang="hu-HU" b="1" dirty="0" smtClean="0"/>
              <a:t>PDSI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Palmer</a:t>
            </a:r>
            <a:r>
              <a:rPr lang="hu-HU" dirty="0"/>
              <a:t> </a:t>
            </a:r>
            <a:r>
              <a:rPr lang="hu-HU" dirty="0" err="1"/>
              <a:t>Drought</a:t>
            </a:r>
            <a:r>
              <a:rPr lang="hu-HU" dirty="0"/>
              <a:t> </a:t>
            </a:r>
            <a:r>
              <a:rPr lang="hu-HU" dirty="0" err="1"/>
              <a:t>Severity</a:t>
            </a:r>
            <a:r>
              <a:rPr lang="hu-HU" dirty="0"/>
              <a:t> Index) a meteorológiai aszály erősségét számszerűsíti. A módszer </a:t>
            </a:r>
            <a:r>
              <a:rPr lang="hu-HU" dirty="0" smtClean="0"/>
              <a:t>vízmérleg </a:t>
            </a:r>
            <a:r>
              <a:rPr lang="hu-HU" dirty="0"/>
              <a:t>számítás alapján adja meg adott időszak nedvességi </a:t>
            </a:r>
            <a:r>
              <a:rPr lang="hu-HU" dirty="0" smtClean="0"/>
              <a:t>viszonyait.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39551" y="2060848"/>
            <a:ext cx="4464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Havi csapadékösszeg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Havi középhőmérséklet (párolgás számítás</a:t>
            </a:r>
            <a:r>
              <a:rPr lang="hu-HU" b="1" dirty="0" smtClean="0"/>
              <a:t>) </a:t>
            </a:r>
            <a:endParaRPr lang="hu-HU" dirty="0" smtClean="0"/>
          </a:p>
          <a:p>
            <a:endParaRPr lang="hu-HU" dirty="0"/>
          </a:p>
          <a:p>
            <a:r>
              <a:rPr lang="hu-HU" b="1" dirty="0" smtClean="0"/>
              <a:t>Hosszú időléptékű vizsgálatokhoz lett kifejlesztve.</a:t>
            </a:r>
          </a:p>
          <a:p>
            <a:endParaRPr lang="hu-HU" b="1" dirty="0"/>
          </a:p>
          <a:p>
            <a:r>
              <a:rPr lang="hu-HU" b="1" dirty="0" smtClean="0">
                <a:solidFill>
                  <a:srgbClr val="FF0000"/>
                </a:solidFill>
              </a:rPr>
              <a:t>A múltbéli események túl nagy súllyal bírnak.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Nagyon ingadozó paraméterekkel bíró területeken nem ad jó eredményt.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b="1" dirty="0" err="1" smtClean="0">
                <a:solidFill>
                  <a:srgbClr val="FF0000"/>
                </a:solidFill>
              </a:rPr>
              <a:t>Hóborítás</a:t>
            </a:r>
            <a:r>
              <a:rPr lang="hu-HU" b="1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40" y="1859564"/>
            <a:ext cx="2197248" cy="8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0383"/>
            <a:ext cx="3749166" cy="4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51" y="3284984"/>
            <a:ext cx="371248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50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Normalizált csapadék index (SPI)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7544" y="644495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dirty="0"/>
              <a:t>Az </a:t>
            </a:r>
            <a:r>
              <a:rPr lang="hu-HU" altLang="hu-HU" b="1" dirty="0"/>
              <a:t>SPI</a:t>
            </a:r>
            <a:r>
              <a:rPr lang="hu-HU" altLang="hu-HU" dirty="0"/>
              <a:t> (</a:t>
            </a:r>
            <a:r>
              <a:rPr lang="hu-HU" altLang="hu-HU" dirty="0" err="1"/>
              <a:t>Standardized</a:t>
            </a:r>
            <a:r>
              <a:rPr lang="hu-HU" altLang="hu-HU" dirty="0"/>
              <a:t> </a:t>
            </a:r>
            <a:r>
              <a:rPr lang="hu-HU" altLang="hu-HU" dirty="0" err="1"/>
              <a:t>Precipitation</a:t>
            </a:r>
            <a:r>
              <a:rPr lang="hu-HU" altLang="hu-HU" dirty="0"/>
              <a:t> </a:t>
            </a:r>
            <a:r>
              <a:rPr lang="hu-HU" altLang="hu-HU" dirty="0" smtClean="0"/>
              <a:t>Index) </a:t>
            </a:r>
            <a:r>
              <a:rPr lang="hu-HU" altLang="hu-HU" dirty="0"/>
              <a:t>a nemzetközi aszálykutatási gyakorlatban elismert és alkalmazott mutató, mely adott időszak pozitív (nedves) és negatív (száraz) hidrológiai anomáliáit számszerűsíti.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10" y="3623658"/>
            <a:ext cx="2516490" cy="6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2" y="2906589"/>
            <a:ext cx="2492218" cy="8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41" y="2569421"/>
            <a:ext cx="2342759" cy="3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95" y="1268760"/>
            <a:ext cx="2922613" cy="66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Kép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4" y="1660447"/>
            <a:ext cx="2345389" cy="1548496"/>
          </a:xfrm>
          <a:prstGeom prst="rect">
            <a:avLst/>
          </a:prstGeom>
          <a:noFill/>
        </p:spPr>
      </p:pic>
      <p:pic>
        <p:nvPicPr>
          <p:cNvPr id="22" name="Kép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09" y="1660447"/>
            <a:ext cx="2337106" cy="1543027"/>
          </a:xfrm>
          <a:prstGeom prst="rect">
            <a:avLst/>
          </a:prstGeom>
          <a:noFill/>
        </p:spPr>
      </p:pic>
      <p:sp>
        <p:nvSpPr>
          <p:cNvPr id="26" name="Szövegdoboz 25"/>
          <p:cNvSpPr txBox="1"/>
          <p:nvPr/>
        </p:nvSpPr>
        <p:spPr>
          <a:xfrm>
            <a:off x="539551" y="3284984"/>
            <a:ext cx="51163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Csak havi csapadékösszegen alapuló számítás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  <a:p>
            <a:r>
              <a:rPr lang="hu-HU" b="1" dirty="0" smtClean="0"/>
              <a:t>Adott terület adott időszakának relatív csapadék-hiányát adja meg.</a:t>
            </a:r>
          </a:p>
          <a:p>
            <a:endParaRPr lang="hu-HU" dirty="0"/>
          </a:p>
          <a:p>
            <a:r>
              <a:rPr lang="hu-HU" b="1" dirty="0" smtClean="0">
                <a:solidFill>
                  <a:srgbClr val="FF0000"/>
                </a:solidFill>
              </a:rPr>
              <a:t>Más paramétert nem vesz figyelembe.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A hónap eleji/végi intenzív csapadékok téves következtetések levonását eredményezhetik.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0598"/>
            <a:ext cx="27162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3162"/>
            <a:ext cx="1378184" cy="6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150"/>
            <a:ext cx="1678202" cy="64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4607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164288" y="6372036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Benyhe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Balázs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032" y="44624"/>
            <a:ext cx="491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Jelenlegi monitoring rendszerek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7550"/>
            <a:ext cx="3729524" cy="278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7549"/>
            <a:ext cx="3519994" cy="2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upload.wikimedia.org/wikipedia/commons/thumb/b/b7/Flag_of_Europe.svg/300px-Flag_of_Europe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70" y="620688"/>
            <a:ext cx="792088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pload.wikimedia.org/wikipedia/commons/thumb/a/a4/Flag_of_the_United_States.svg/270px-Flag_of_the_United_States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62" y="620688"/>
            <a:ext cx="825886" cy="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899590" y="4005065"/>
            <a:ext cx="316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CDI (kombinált aszályindex)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3 hónapos (!) SPI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pF</a:t>
            </a:r>
            <a:r>
              <a:rPr lang="hu-HU" dirty="0" smtClean="0"/>
              <a:t> (modellezett)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FAPAR (távérzékelt)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788024" y="400506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DMCS (aszályosztályozási rendszer)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Palmer-index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SPI (napi szintű???)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lefolyás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talajnedvesség (modellezett)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„keverék” indikátor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23036" y="6269831"/>
            <a:ext cx="4527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Aszályindexek és alkalmassági vizsgálatuk</a:t>
            </a:r>
          </a:p>
          <a:p>
            <a:r>
              <a:rPr lang="hu-HU" i="1" dirty="0" smtClean="0"/>
              <a:t>MHT vándorgyűlés, Debrecen, 2016. július 6-8.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8414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2657</TotalTime>
  <Words>955</Words>
  <Application>Microsoft Office PowerPoint</Application>
  <PresentationFormat>Diavetítés a képernyőre (4:3 oldalarány)</PresentationFormat>
  <Paragraphs>203</Paragraphs>
  <Slides>16</Slides>
  <Notes>16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Benyhe Balázs</dc:creator>
  <cp:lastModifiedBy>Benyhe Balázs</cp:lastModifiedBy>
  <cp:revision>174</cp:revision>
  <cp:lastPrinted>2016-07-05T11:14:08Z</cp:lastPrinted>
  <dcterms:created xsi:type="dcterms:W3CDTF">2016-02-19T08:15:23Z</dcterms:created>
  <dcterms:modified xsi:type="dcterms:W3CDTF">2016-07-05T20:37:15Z</dcterms:modified>
</cp:coreProperties>
</file>